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1" r:id="rId4"/>
  </p:sldMasterIdLst>
  <p:sldIdLst>
    <p:sldId id="296" r:id="rId5"/>
    <p:sldId id="307" r:id="rId6"/>
    <p:sldId id="297" r:id="rId7"/>
    <p:sldId id="320" r:id="rId8"/>
    <p:sldId id="309" r:id="rId9"/>
    <p:sldId id="310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0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6638" autoAdjust="0"/>
    <p:restoredTop sz="99817" autoAdjust="0"/>
  </p:normalViewPr>
  <p:slideViewPr>
    <p:cSldViewPr snapToGrid="0">
      <p:cViewPr>
        <p:scale>
          <a:sx n="41" d="100"/>
          <a:sy n="41" d="100"/>
        </p:scale>
        <p:origin x="-1794" y="-7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13009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1865373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135027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414237411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30508510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4796842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98897278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3614555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911418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21085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93521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442125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225877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779260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40986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15637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04708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84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6FA2B21-3FCD-4721-B95C-427943F61125}" type="datetime1">
              <a:rPr lang="en-US" smtClean="0"/>
              <a:pPr/>
              <a:t>12/7/2020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413003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004" r:id="rId3"/>
    <p:sldLayoutId id="2147484005" r:id="rId4"/>
    <p:sldLayoutId id="2147484006" r:id="rId5"/>
    <p:sldLayoutId id="2147484007" r:id="rId6"/>
    <p:sldLayoutId id="2147484008" r:id="rId7"/>
    <p:sldLayoutId id="2147484009" r:id="rId8"/>
    <p:sldLayoutId id="2147484010" r:id="rId9"/>
    <p:sldLayoutId id="2147484011" r:id="rId10"/>
    <p:sldLayoutId id="2147484012" r:id="rId11"/>
    <p:sldLayoutId id="2147484013" r:id="rId12"/>
    <p:sldLayoutId id="2147484014" r:id="rId13"/>
    <p:sldLayoutId id="2147484015" r:id="rId14"/>
    <p:sldLayoutId id="2147484016" r:id="rId15"/>
    <p:sldLayoutId id="2147484017" r:id="rId16"/>
    <p:sldLayoutId id="2147484018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298937" y="923287"/>
            <a:ext cx="13075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i="1" u="sng" dirty="0" smtClean="0">
                <a:latin typeface="Times New Roman" pitchFamily="18" charset="0"/>
                <a:cs typeface="Times New Roman" pitchFamily="18" charset="0"/>
              </a:rPr>
              <a:t>RAINWATER HARVESTING</a:t>
            </a:r>
            <a:endParaRPr lang="en-US" sz="7200" b="1" i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074296" y="3106537"/>
            <a:ext cx="77051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1" dirty="0" smtClean="0">
                <a:latin typeface="Times New Roman" pitchFamily="18" charset="0"/>
                <a:cs typeface="Times New Roman" pitchFamily="18" charset="0"/>
              </a:rPr>
              <a:t>By: Shreyas R</a:t>
            </a:r>
            <a:endParaRPr lang="en-US" sz="6000" b="1" i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1546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28248"/>
            <a:ext cx="121920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4)Filling the next quarter of the pit with small stones:</a:t>
            </a:r>
          </a:p>
          <a:p>
            <a:endParaRPr lang="en-US" sz="4400" dirty="0" smtClean="0">
              <a:solidFill>
                <a:schemeClr val="bg1"/>
              </a:solidFill>
            </a:endParaRPr>
          </a:p>
          <a:p>
            <a:pPr fontAlgn="base"/>
            <a:endParaRPr lang="en-US" sz="3200" dirty="0" smtClean="0">
              <a:solidFill>
                <a:schemeClr val="bg1"/>
              </a:solidFill>
            </a:endParaRPr>
          </a:p>
          <a:p>
            <a:endParaRPr lang="en-US" sz="32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 l="9731" t="8974" r="10080" b="14103"/>
          <a:stretch>
            <a:fillRect/>
          </a:stretch>
        </p:blipFill>
        <p:spPr bwMode="auto">
          <a:xfrm>
            <a:off x="1055076" y="1230923"/>
            <a:ext cx="10433539" cy="56270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28248"/>
            <a:ext cx="12192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5) Putting a layer of Nylon mesh(To prevent the blockage of pipe by sand): </a:t>
            </a:r>
          </a:p>
          <a:p>
            <a:endParaRPr lang="en-US" sz="4400" dirty="0" smtClean="0">
              <a:solidFill>
                <a:schemeClr val="bg1"/>
              </a:solidFill>
            </a:endParaRPr>
          </a:p>
          <a:p>
            <a:pPr fontAlgn="base"/>
            <a:endParaRPr lang="en-US" sz="3200" dirty="0" smtClean="0">
              <a:solidFill>
                <a:schemeClr val="bg1"/>
              </a:solidFill>
            </a:endParaRPr>
          </a:p>
          <a:p>
            <a:endParaRPr lang="en-US" sz="32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 l="9551" t="9615" r="9900" b="15064"/>
          <a:stretch>
            <a:fillRect/>
          </a:stretch>
        </p:blipFill>
        <p:spPr bwMode="auto">
          <a:xfrm>
            <a:off x="937846" y="1969477"/>
            <a:ext cx="10480431" cy="4571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28248"/>
            <a:ext cx="121920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6) Filling the remaining part of the pit by sand:</a:t>
            </a:r>
          </a:p>
          <a:p>
            <a:endParaRPr lang="en-US" sz="4400" dirty="0" smtClean="0">
              <a:solidFill>
                <a:schemeClr val="bg1"/>
              </a:solidFill>
            </a:endParaRPr>
          </a:p>
          <a:p>
            <a:pPr fontAlgn="base"/>
            <a:endParaRPr lang="en-US" sz="3200" dirty="0" smtClean="0">
              <a:solidFill>
                <a:schemeClr val="bg1"/>
              </a:solidFill>
            </a:endParaRPr>
          </a:p>
          <a:p>
            <a:endParaRPr lang="en-US" sz="32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 l="9190" t="9615" r="9720" b="16026"/>
          <a:stretch>
            <a:fillRect/>
          </a:stretch>
        </p:blipFill>
        <p:spPr bwMode="auto">
          <a:xfrm>
            <a:off x="1008185" y="1418493"/>
            <a:ext cx="10550769" cy="54395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28248"/>
            <a:ext cx="121920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7) Building a protection compound and making a path for water flow towards it:</a:t>
            </a:r>
          </a:p>
          <a:p>
            <a:pPr fontAlgn="base"/>
            <a:endParaRPr lang="en-US" sz="3200" dirty="0" smtClean="0">
              <a:solidFill>
                <a:schemeClr val="bg1"/>
              </a:solidFill>
            </a:endParaRPr>
          </a:p>
          <a:p>
            <a:endParaRPr lang="en-US" sz="32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 l="9190" t="8013" r="12062" b="18590"/>
          <a:stretch>
            <a:fillRect/>
          </a:stretch>
        </p:blipFill>
        <p:spPr bwMode="auto">
          <a:xfrm>
            <a:off x="1312985" y="1875692"/>
            <a:ext cx="9683262" cy="49823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26831" y="2157046"/>
            <a:ext cx="12244221" cy="4126523"/>
          </a:xfrm>
        </p:spPr>
        <p:txBody>
          <a:bodyPr>
            <a:normAutofit/>
          </a:bodyPr>
          <a:lstStyle/>
          <a:p>
            <a:r>
              <a:rPr lang="en-US" sz="15000" b="1" i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THANK YOU</a:t>
            </a:r>
            <a:endParaRPr lang="en-US" sz="15000" b="1" i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12192000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u="sng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What is Rainwater harvesting and why is it important?</a:t>
            </a:r>
          </a:p>
          <a:p>
            <a:pPr>
              <a:buFont typeface="Arial" pitchFamily="34" charset="0"/>
              <a:buChar char="•"/>
            </a:pPr>
            <a:endParaRPr lang="en-US" sz="3200" b="1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Rainwater harvesting is the simple process or technology used to conserve Rainwater by collecting and purifying of Rainwater  for later use.</a:t>
            </a:r>
          </a:p>
          <a:p>
            <a:endParaRPr lang="en-US" sz="3200" b="1" i="1" u="sng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4000" b="1" i="1" u="sng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Advantages:</a:t>
            </a:r>
          </a:p>
          <a:p>
            <a:endParaRPr lang="en-US" sz="3200" b="1" i="1" u="sng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You’ll have water when you need it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It is superb for irrigation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It’s super easy to install</a:t>
            </a:r>
          </a:p>
          <a:p>
            <a:pPr>
              <a:buFont typeface="Arial" pitchFamily="34" charset="0"/>
              <a:buChar char="•"/>
            </a:pPr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It is a more sustainable practice</a:t>
            </a:r>
          </a:p>
          <a:p>
            <a:pPr>
              <a:buFont typeface="Arial" pitchFamily="34" charset="0"/>
              <a:buChar char="•"/>
            </a:pPr>
            <a:endParaRPr lang="en-US" sz="40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6968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98584" y="0"/>
            <a:ext cx="1219200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u="sng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Electricity from Rain Water:</a:t>
            </a:r>
          </a:p>
          <a:p>
            <a:endParaRPr lang="en-US" sz="3200" b="1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Yes, you  read it right, we can generate electricity from rainwater using  small mechanisms.</a:t>
            </a:r>
          </a:p>
          <a:p>
            <a:endParaRPr lang="en-US" sz="3200" b="1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In Bengaluru the average rainfall per hour=0.3cm </a:t>
            </a:r>
          </a:p>
          <a:p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351693" y="3041571"/>
            <a:ext cx="6658707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 regular house: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Height= 6.2 m (2 floor)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Area = 1200  sq.ft  (111 sq. m)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Water flow rate =0.1 L/s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Power produced = 6 Watt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Output Power(50% efficiency motor)=3 watt</a:t>
            </a:r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80892" y="3041571"/>
            <a:ext cx="681110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An apartment: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Height= 30 m (10 floor)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Area = 5000  sq.ft  (460 sq. m)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Water flow rate =0.4 L/s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Power produced = 30Watt</a:t>
            </a: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Output Power(50% efficiency motor)=15 watt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2123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l="31715" t="3846" r="31884" b="11322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2029" y="0"/>
            <a:ext cx="12238893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This method can be easily installed in any rain water harvesting system already built. It is also cost effective.</a:t>
            </a:r>
          </a:p>
          <a:p>
            <a:r>
              <a:rPr lang="en-US" sz="4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So for an apartment we can  generate up to  15 watt, which is enough to charge  a Smartphone and a light up a huge room.</a:t>
            </a:r>
          </a:p>
          <a:p>
            <a:r>
              <a:rPr lang="en-US" sz="4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This may not be sufficient, with advanced technologies and precised generators we can generate even higher amount of energy.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endParaRPr lang="en-US" sz="4000" dirty="0" smtClean="0"/>
          </a:p>
          <a:p>
            <a:pPr>
              <a:buFont typeface="Arial" pitchFamily="34" charset="0"/>
              <a:buChar char="•"/>
            </a:pPr>
            <a:endParaRPr lang="en-US" sz="40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0" y="328247"/>
            <a:ext cx="12192000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i="1" u="sng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Recharge pits:</a:t>
            </a:r>
          </a:p>
          <a:p>
            <a:pPr fontAlgn="base"/>
            <a:endParaRPr lang="en-US" sz="40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fontAlgn="base"/>
            <a:r>
              <a:rPr lang="en-US" sz="4000" dirty="0" smtClean="0">
                <a:solidFill>
                  <a:schemeClr val="bg1"/>
                </a:solidFill>
              </a:rPr>
              <a:t>Recharge pits are closed well like structures, which is covered by filling the stones, after digging the land to make a pit.</a:t>
            </a:r>
          </a:p>
          <a:p>
            <a:pPr fontAlgn="base"/>
            <a:r>
              <a:rPr lang="en-US" sz="4000" dirty="0" smtClean="0">
                <a:solidFill>
                  <a:schemeClr val="bg1"/>
                </a:solidFill>
              </a:rPr>
              <a:t>The pit, if aimed for recharging the borewell, must be constructed near the borewell, as close as possible.</a:t>
            </a:r>
          </a:p>
          <a:p>
            <a:pPr fontAlgn="base"/>
            <a:endParaRPr lang="en-US" sz="3200" dirty="0" smtClean="0">
              <a:solidFill>
                <a:schemeClr val="bg1"/>
              </a:solidFill>
            </a:endParaRPr>
          </a:p>
          <a:p>
            <a:pPr fontAlgn="base"/>
            <a:endParaRPr lang="en-US" sz="3200" dirty="0" smtClean="0">
              <a:solidFill>
                <a:schemeClr val="bg1"/>
              </a:solidFill>
            </a:endParaRPr>
          </a:p>
          <a:p>
            <a:endParaRPr lang="en-US" sz="32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328248"/>
            <a:ext cx="1219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i="1" u="sng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Steps For building A recharge Pit:</a:t>
            </a:r>
          </a:p>
          <a:p>
            <a:r>
              <a:rPr lang="en-US" sz="44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1)Digging A hole near the borewell:</a:t>
            </a:r>
            <a:endParaRPr lang="en-US" sz="4400" dirty="0" smtClean="0">
              <a:solidFill>
                <a:schemeClr val="bg1"/>
              </a:solidFill>
            </a:endParaRPr>
          </a:p>
          <a:p>
            <a:pPr fontAlgn="base"/>
            <a:endParaRPr lang="en-US" sz="3200" dirty="0" smtClean="0">
              <a:solidFill>
                <a:schemeClr val="bg1"/>
              </a:solidFill>
            </a:endParaRPr>
          </a:p>
          <a:p>
            <a:endParaRPr lang="en-US" sz="3200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 l="8830" t="7692" r="8999" b="15385"/>
          <a:stretch>
            <a:fillRect/>
          </a:stretch>
        </p:blipFill>
        <p:spPr bwMode="auto">
          <a:xfrm>
            <a:off x="1" y="2227385"/>
            <a:ext cx="6072554" cy="4630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 l="10536" t="10496" r="10896" b="16106"/>
          <a:stretch>
            <a:fillRect/>
          </a:stretch>
        </p:blipFill>
        <p:spPr bwMode="auto">
          <a:xfrm>
            <a:off x="6447693" y="2297723"/>
            <a:ext cx="5744308" cy="4560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28248"/>
            <a:ext cx="12543692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2)Making slit in the casting pipe for water seepage:</a:t>
            </a:r>
          </a:p>
          <a:p>
            <a:endParaRPr lang="en-US" sz="4400" b="1" dirty="0" smtClean="0">
              <a:solidFill>
                <a:schemeClr val="bg1"/>
              </a:solidFill>
            </a:endParaRPr>
          </a:p>
          <a:p>
            <a:pPr fontAlgn="base"/>
            <a:endParaRPr lang="en-US" sz="3200" b="1" dirty="0" smtClean="0">
              <a:solidFill>
                <a:schemeClr val="bg1"/>
              </a:solidFill>
            </a:endParaRPr>
          </a:p>
          <a:p>
            <a:endParaRPr lang="en-US" sz="3200" b="1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 l="9370" t="8974" r="9900" b="15705"/>
          <a:stretch>
            <a:fillRect/>
          </a:stretch>
        </p:blipFill>
        <p:spPr bwMode="auto">
          <a:xfrm>
            <a:off x="914399" y="1289538"/>
            <a:ext cx="10503877" cy="5193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Arc 6"/>
          <p:cNvSpPr/>
          <p:nvPr/>
        </p:nvSpPr>
        <p:spPr>
          <a:xfrm>
            <a:off x="5955322" y="2649415"/>
            <a:ext cx="1266093" cy="890954"/>
          </a:xfrm>
          <a:prstGeom prst="arc">
            <a:avLst>
              <a:gd name="adj1" fmla="val 803548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124968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3)Filling the bottom half of the pit with large stone:</a:t>
            </a:r>
          </a:p>
          <a:p>
            <a:endParaRPr lang="en-US" sz="4400" b="1" dirty="0" smtClean="0">
              <a:solidFill>
                <a:schemeClr val="bg1"/>
              </a:solidFill>
            </a:endParaRPr>
          </a:p>
          <a:p>
            <a:pPr fontAlgn="base"/>
            <a:endParaRPr lang="en-US" sz="3200" b="1" dirty="0" smtClean="0">
              <a:solidFill>
                <a:schemeClr val="bg1"/>
              </a:solidFill>
            </a:endParaRPr>
          </a:p>
          <a:p>
            <a:endParaRPr lang="en-US" sz="3200" b="1" dirty="0" smtClean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l="10452" t="11538" r="10621" b="16026"/>
          <a:stretch>
            <a:fillRect/>
          </a:stretch>
        </p:blipFill>
        <p:spPr bwMode="auto">
          <a:xfrm>
            <a:off x="1266093" y="1266093"/>
            <a:ext cx="10269415" cy="5298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Depth">
      <a:majorFont>
        <a:latin typeface="Corbel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Depth" id="{7BEAFC2A-325C-49C4-AC08-2B765DA903F9}" vid="{1735E755-43E6-43AA-ABA2-C989ECC79AF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942</TotalTime>
  <Words>349</Words>
  <Application>Microsoft Office PowerPoint</Application>
  <PresentationFormat>Custom</PresentationFormat>
  <Paragraphs>76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Depth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Rainwater harvesting</dc:title>
  <cp:lastModifiedBy>Dell</cp:lastModifiedBy>
  <cp:revision>30</cp:revision>
  <dcterms:created xsi:type="dcterms:W3CDTF">2020-10-26T10:47:15Z</dcterms:created>
  <dcterms:modified xsi:type="dcterms:W3CDTF">2020-12-07T04:49:01Z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